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1463040"/>
            <a:ext cx="10515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/>
            </a:pPr>
            <a:r>
              <a:t>Anomalies in DBMS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7280" y="2743200"/>
            <a:ext cx="996696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/>
            </a:pPr>
            <a:r>
              <a:t>Insertion • Update • Deletion</a:t>
            </a:r>
            <a:br/>
            <a:r>
              <a:t>With simple examples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How Normalization Solves Anomalies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900"/>
            </a:pPr>
            <a:r>
              <a:t>Normalization organizes data into related tables and reduces unnecessary repetition.</a:t>
            </a:r>
          </a:p>
          <a:p>
            <a:pPr>
              <a:spcAft>
                <a:spcPts val="1000"/>
              </a:spcAft>
              <a:defRPr sz="1900"/>
            </a:pPr>
            <a:r>
              <a:t>Instead of one large table, separate entities such as Student, Course, and Enrollment.</a:t>
            </a:r>
          </a:p>
          <a:p>
            <a:pPr>
              <a:spcAft>
                <a:spcPts val="1000"/>
              </a:spcAft>
              <a:defRPr sz="1900"/>
            </a:pPr>
            <a:r>
              <a:t>Student(Student_ID, Student_Name)</a:t>
            </a:r>
          </a:p>
          <a:p>
            <a:pPr>
              <a:spcAft>
                <a:spcPts val="1000"/>
              </a:spcAft>
              <a:defRPr sz="1900"/>
            </a:pPr>
            <a:r>
              <a:t>Course(Course_ID, Course_Name, Instructor)</a:t>
            </a:r>
          </a:p>
          <a:p>
            <a:pPr>
              <a:spcAft>
                <a:spcPts val="1000"/>
              </a:spcAft>
              <a:defRPr sz="1900"/>
            </a:pPr>
            <a:r>
              <a:t>Enrollment(Student_ID, Course_ID)</a:t>
            </a:r>
          </a:p>
          <a:p>
            <a:pPr>
              <a:spcAft>
                <a:spcPts val="1000"/>
              </a:spcAft>
              <a:defRPr sz="1900"/>
            </a:pPr>
            <a:r>
              <a:t>Primary keys uniquely identify records; foreign keys connect related tables.</a:t>
            </a:r>
          </a:p>
          <a:p>
            <a:pPr>
              <a:spcAft>
                <a:spcPts val="1000"/>
              </a:spcAft>
              <a:defRPr sz="1900"/>
            </a:pPr>
            <a:r>
              <a:t>This design reduces insertion, update, and deletion anomalies.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Normalized Design — Example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325880"/>
          <a:ext cx="10972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859536"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 Table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 Table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Enrollment Table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101 Aman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 DBMS / Dr. Sharma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101 → C01</a:t>
                      </a:r>
                    </a:p>
                  </a:txBody>
                  <a:tcPr/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102 Riya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C02 Operating Systems / Dr. Mehta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102 → C01</a:t>
                      </a:r>
                    </a:p>
                  </a:txBody>
                  <a:tcPr/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103 Karan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C03 Computer Networks / Dr. Verma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103 → C02</a:t>
                      </a:r>
                    </a:p>
                  </a:txBody>
                  <a:tcPr/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104 Neha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104 → C01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5806440"/>
            <a:ext cx="10789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i="1"/>
            </a:pPr>
            <a:r>
              <a:t>Course information is stored once, while Enrollment records only the relationship between students and courses.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Insertion anomaly → cannot insert data without unrelated information.</a:t>
            </a:r>
          </a:p>
          <a:p>
            <a:pPr>
              <a:spcAft>
                <a:spcPts val="1000"/>
              </a:spcAft>
              <a:defRPr sz="2100"/>
            </a:pPr>
            <a:r>
              <a:t>Update anomaly → the same data must be changed in multiple places.</a:t>
            </a:r>
          </a:p>
          <a:p>
            <a:pPr>
              <a:spcAft>
                <a:spcPts val="1000"/>
              </a:spcAft>
              <a:defRPr sz="2100"/>
            </a:pPr>
            <a:r>
              <a:t>Deletion anomaly → deleting one record may remove other useful information.</a:t>
            </a:r>
          </a:p>
          <a:p>
            <a:pPr>
              <a:spcAft>
                <a:spcPts val="1000"/>
              </a:spcAft>
              <a:defRPr sz="2100"/>
            </a:pPr>
            <a:r>
              <a:t>Main cause → poor table design and data redundancy.</a:t>
            </a:r>
          </a:p>
          <a:p>
            <a:pPr>
              <a:spcAft>
                <a:spcPts val="1000"/>
              </a:spcAft>
              <a:defRPr sz="2100"/>
            </a:pPr>
            <a:r>
              <a:t>Solution → normalization, appropriate primary keys, foreign keys, and well-defined relationships.</a:t>
            </a:r>
          </a:p>
          <a:p>
            <a:pPr>
              <a:spcAft>
                <a:spcPts val="1000"/>
              </a:spcAft>
              <a:defRPr sz="2100"/>
            </a:pPr>
            <a:r>
              <a:t>Goal: maintain consistency, reduce redundancy, and make the database easier to maintain.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Quick Revision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46304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/>
            </a:pPr>
            <a:r>
              <a:t>Q1. Which anomaly occurs when the same fact must be updated in many rows?  → Update anomaly</a:t>
            </a:r>
          </a:p>
          <a:p>
            <a:pPr>
              <a:spcAft>
                <a:spcPts val="1000"/>
              </a:spcAft>
              <a:defRPr sz="2100"/>
            </a:pPr>
            <a:r>
              <a:t>Q2. Which anomaly may force us to enter NULL/unrelated data to add a new fact?  → Insertion anomaly</a:t>
            </a:r>
          </a:p>
          <a:p>
            <a:pPr>
              <a:spcAft>
                <a:spcPts val="1000"/>
              </a:spcAft>
              <a:defRPr sz="2100"/>
            </a:pPr>
            <a:r>
              <a:t>Q3. Which anomaly can cause useful information to disappear after deletion?  → Deletion anomaly</a:t>
            </a:r>
          </a:p>
          <a:p>
            <a:pPr>
              <a:spcAft>
                <a:spcPts val="1000"/>
              </a:spcAft>
              <a:defRPr sz="2100"/>
            </a:pPr>
            <a:r>
              <a:t>Q4. What technique is commonly used to prevent these anomalies?  → Normalization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What are Database Anomalies?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960120"/>
            <a:ext cx="10607040" cy="3303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  <a:buFont typeface="Arial" pitchFamily="34" charset="0"/>
              <a:buChar char="•"/>
              <a:defRPr sz="2000"/>
            </a:pPr>
            <a:r>
              <a:rPr lang="en-US" dirty="0" smtClean="0"/>
              <a:t>  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Anomalies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are unwanted problems that occur when data is stored in a poorly designed or redundant </a:t>
            </a:r>
            <a:r>
              <a:rPr sz="2400">
                <a:latin typeface="Times New Roman" pitchFamily="18" charset="0"/>
                <a:cs typeface="Times New Roman" pitchFamily="18" charset="0"/>
              </a:rPr>
              <a:t>table</a:t>
            </a:r>
            <a:r>
              <a:rPr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  <a:buFont typeface="Arial" pitchFamily="34" charset="0"/>
              <a:buChar char="•"/>
              <a:defRPr sz="2000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Anomalies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DBMS are caused by poor management of storing everything in the flat database, lack of normalization, data redundancy, and improper use of primary or foreign keys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Aft>
                <a:spcPts val="1000"/>
              </a:spcAft>
              <a:buFont typeface="Arial" pitchFamily="34" charset="0"/>
              <a:buChar char="•"/>
              <a:defRPr sz="2000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These issues result in data inconsistency, unnecessary duplication, or accidental loss of information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during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insert, update, or delete operations, leading to data integrity problems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  <p:sp>
        <p:nvSpPr>
          <p:cNvPr id="12290" name="AutoShape 2" descr="anomalies_in_dbm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550" y="3868835"/>
            <a:ext cx="5676900" cy="28520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Example: Poorly Designed Table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325880"/>
          <a:ext cx="10972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2194560"/>
                <a:gridCol w="2194560"/>
                <a:gridCol w="2194560"/>
                <a:gridCol w="2194560"/>
              </a:tblGrid>
              <a:tr h="859536"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Instructor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Aman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Riya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Karan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Operating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Mehta</a:t>
                      </a:r>
                    </a:p>
                  </a:txBody>
                  <a:tcPr/>
                </a:tc>
              </a:tr>
              <a:tr h="859536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Neha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5806440"/>
            <a:ext cx="10789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i="1"/>
            </a:pPr>
            <a:r>
              <a:t>Notice that course and instructor information is repeated for every student enrolled in the course.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1. Insertion Anomaly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60120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Difficulty in inserting new information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6304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An insertion anomaly occurs when we cannot add a fact to the database without adding unrelated data.</a:t>
            </a:r>
          </a:p>
          <a:p>
            <a:pPr>
              <a:spcAft>
                <a:spcPts val="1000"/>
              </a:spcAft>
              <a:defRPr sz="2000"/>
            </a:pPr>
            <a:r>
              <a:t>Example: A new course C03 = Computer Networks is introduced, but no student has enrolled yet.</a:t>
            </a:r>
          </a:p>
          <a:p>
            <a:pPr>
              <a:spcAft>
                <a:spcPts val="1000"/>
              </a:spcAft>
              <a:defRPr sz="2000"/>
            </a:pPr>
            <a:r>
              <a:t>In the poor table, Course_ID, Course_Name and Instructor are stored together with Student information.</a:t>
            </a:r>
          </a:p>
          <a:p>
            <a:pPr>
              <a:spcAft>
                <a:spcPts val="1000"/>
              </a:spcAft>
              <a:defRPr sz="2000"/>
            </a:pPr>
            <a:r>
              <a:t>Therefore, we may be forced to enter a fake/NULL Student_ID just to store the new course.</a:t>
            </a:r>
          </a:p>
          <a:p>
            <a:pPr>
              <a:spcAft>
                <a:spcPts val="1000"/>
              </a:spcAft>
              <a:defRPr sz="2000"/>
            </a:pPr>
            <a:r>
              <a:t>Result: unnecessary NULL values or incomplete records.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Insertion Anomaly — Example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325880"/>
          <a:ext cx="10972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2194560"/>
                <a:gridCol w="2194560"/>
                <a:gridCol w="2194560"/>
                <a:gridCol w="2194560"/>
              </a:tblGrid>
              <a:tr h="1074420"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Instructor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Aman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Riya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Computer Networks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Verma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5806440"/>
            <a:ext cx="10789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i="1"/>
            </a:pPr>
            <a:r>
              <a:t>The course exists even though there is no student enrolled. Student fields have to be left blank.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2. Update Anomaly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60120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Same fact must be changed in multiple rows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6304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An update anomaly occurs when the same information is stored in many rows.</a:t>
            </a:r>
          </a:p>
          <a:p>
            <a:pPr>
              <a:spcAft>
                <a:spcPts val="1000"/>
              </a:spcAft>
              <a:defRPr sz="2000"/>
            </a:pPr>
            <a:r>
              <a:t>Example: DBMS is taught by Dr. Sharma and appears in three rows.</a:t>
            </a:r>
          </a:p>
          <a:p>
            <a:pPr>
              <a:spcAft>
                <a:spcPts val="1000"/>
              </a:spcAft>
              <a:defRPr sz="2000"/>
            </a:pPr>
            <a:r>
              <a:t>If the instructor changes to Dr. Kapoor, every DBMS row must be updated.</a:t>
            </a:r>
          </a:p>
          <a:p>
            <a:pPr>
              <a:spcAft>
                <a:spcPts val="1000"/>
              </a:spcAft>
              <a:defRPr sz="2000"/>
            </a:pPr>
            <a:r>
              <a:t>If one row is missed, the database contains conflicting information.</a:t>
            </a:r>
          </a:p>
          <a:p>
            <a:pPr>
              <a:spcAft>
                <a:spcPts val="1000"/>
              </a:spcAft>
              <a:defRPr sz="2000"/>
            </a:pPr>
            <a:r>
              <a:t>This is a classic problem caused by data redundancy.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Update Anomaly — Example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325880"/>
          <a:ext cx="10972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1074420"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Instructor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  <a:tr h="107442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DBMS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Sharma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5806440"/>
            <a:ext cx="10789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i="1"/>
            </a:pPr>
            <a:r>
              <a:t>Suppose the instructor changes. All three rows must be updated; missing one creates inconsistency.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3. Deletion Anomaly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960120"/>
            <a:ext cx="1078992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/>
            </a:pPr>
            <a:r>
              <a:t>Deleting one fact accidentally deletes another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63040"/>
            <a:ext cx="1060704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/>
            </a:pPr>
            <a:r>
              <a:t>A deletion anomaly occurs when deleting a record also removes information that we still need.</a:t>
            </a:r>
          </a:p>
          <a:p>
            <a:pPr>
              <a:spcAft>
                <a:spcPts val="1000"/>
              </a:spcAft>
              <a:defRPr sz="2000"/>
            </a:pPr>
            <a:r>
              <a:t>Example: Suppose Karan is the only student enrolled in C02 (Operating Systems).</a:t>
            </a:r>
          </a:p>
          <a:p>
            <a:pPr>
              <a:spcAft>
                <a:spcPts val="1000"/>
              </a:spcAft>
              <a:defRPr sz="2000"/>
            </a:pPr>
            <a:r>
              <a:t>If Karan's enrollment row is deleted, the course name and instructor may also disappear.</a:t>
            </a:r>
          </a:p>
          <a:p>
            <a:pPr>
              <a:spcAft>
                <a:spcPts val="1000"/>
              </a:spcAft>
              <a:defRPr sz="2000"/>
            </a:pPr>
            <a:r>
              <a:t>The database has unintentionally lost information about an existing course.</a:t>
            </a:r>
          </a:p>
          <a:p>
            <a:pPr>
              <a:spcAft>
                <a:spcPts val="1000"/>
              </a:spcAft>
              <a:defRPr sz="2000"/>
            </a:pPr>
            <a:r>
              <a:t>This happens because student and course facts are stored in the same table.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2004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/>
            </a:pPr>
            <a:r>
              <a:t>Deletion Anomaly — Example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94360" y="1325880"/>
          <a:ext cx="109728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2194560"/>
                <a:gridCol w="2194560"/>
                <a:gridCol w="2194560"/>
                <a:gridCol w="2194560"/>
              </a:tblGrid>
              <a:tr h="2148840"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Student_Name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Course_ID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Course_Name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 b="1"/>
                      </a:pPr>
                      <a:r>
                        <a:t>Instructor</a:t>
                      </a:r>
                    </a:p>
                  </a:txBody>
                  <a:tcPr>
                    <a:solidFill>
                      <a:srgbClr val="DCE6F1"/>
                    </a:solidFill>
                  </a:tcPr>
                </a:tc>
              </a:tr>
              <a:tr h="214884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Karan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C02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Operating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t>Dr. Mehta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5806440"/>
            <a:ext cx="10789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i="1"/>
            </a:pPr>
            <a:r>
              <a:t>Deleting Karan's row would also delete the only stored record of C02 and Dr. Mehta.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92240"/>
            <a:ext cx="11430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00"/>
            </a:pPr>
            <a:r>
              <a:t>DBMS • Anomalies and Normalization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879</Words>
  <Application>Microsoft Macintosh PowerPoint</Application>
  <PresentationFormat>Custom</PresentationFormat>
  <Paragraphs>156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DELL</cp:lastModifiedBy>
  <cp:revision>4</cp:revision>
  <dcterms:created xsi:type="dcterms:W3CDTF">2013-01-27T09:14:16Z</dcterms:created>
  <dcterms:modified xsi:type="dcterms:W3CDTF">2026-09-09T09:28:36Z</dcterms:modified>
  <cp:category/>
</cp:coreProperties>
</file>